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270" r:id="rId19"/>
    <p:sldId id="269" r:id="rId20"/>
    <p:sldId id="310" r:id="rId21"/>
    <p:sldId id="271" r:id="rId22"/>
    <p:sldId id="272" r:id="rId23"/>
    <p:sldId id="304" r:id="rId24"/>
    <p:sldId id="315" r:id="rId25"/>
    <p:sldId id="316" r:id="rId26"/>
    <p:sldId id="273" r:id="rId27"/>
    <p:sldId id="274" r:id="rId28"/>
    <p:sldId id="275" r:id="rId29"/>
    <p:sldId id="277" r:id="rId30"/>
    <p:sldId id="278" r:id="rId31"/>
    <p:sldId id="280" r:id="rId32"/>
    <p:sldId id="282" r:id="rId33"/>
    <p:sldId id="281" r:id="rId34"/>
    <p:sldId id="283" r:id="rId35"/>
    <p:sldId id="299" r:id="rId36"/>
    <p:sldId id="284" r:id="rId37"/>
    <p:sldId id="285" r:id="rId38"/>
    <p:sldId id="286" r:id="rId39"/>
    <p:sldId id="288" r:id="rId40"/>
    <p:sldId id="317" r:id="rId41"/>
    <p:sldId id="287" r:id="rId42"/>
    <p:sldId id="289" r:id="rId43"/>
    <p:sldId id="290" r:id="rId44"/>
    <p:sldId id="291" r:id="rId45"/>
    <p:sldId id="293" r:id="rId46"/>
    <p:sldId id="294" r:id="rId47"/>
    <p:sldId id="295" r:id="rId48"/>
    <p:sldId id="314" r:id="rId49"/>
    <p:sldId id="292" r:id="rId50"/>
    <p:sldId id="257" r:id="rId51"/>
    <p:sldId id="312" r:id="rId52"/>
    <p:sldId id="311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12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48" dt="2023-06-26T17:57:28.209"/>
    <p1510:client id="{E1F689BC-F0BF-4A5A-8FE3-488F666C6157}" v="442" dt="2023-06-26T15:43:11.172"/>
    <p1510:client id="{EE2FBAF2-6C08-4C70-9DAA-283EE1D2362B}" v="51" dt="2023-06-25T18:58:0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custSel addSld delSld modSld modSection">
      <pc:chgData name="Felix Freter" userId="31fb9605393e79cd" providerId="LiveId" clId="{42CBECDB-49FA-44E2-B180-4F52FC29FA98}" dt="2023-06-26T17:58:26.504" v="2192" actId="20577"/>
      <pc:docMkLst>
        <pc:docMk/>
      </pc:docMkLst>
      <pc:sldChg chg="addSp delSp modSp mod">
        <pc:chgData name="Felix Freter" userId="31fb9605393e79cd" providerId="LiveId" clId="{42CBECDB-49FA-44E2-B180-4F52FC29FA98}" dt="2023-06-26T16:11:31.513" v="7" actId="962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6:11:46.933" v="11" actId="962"/>
        <pc:sldMkLst>
          <pc:docMk/>
          <pc:sldMk cId="1279095226" sldId="264"/>
        </pc:sldMkLst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addSp delSp modSp mod">
        <pc:chgData name="Felix Freter" userId="31fb9605393e79cd" providerId="LiveId" clId="{42CBECDB-49FA-44E2-B180-4F52FC29FA98}" dt="2023-06-26T16:12:03.899" v="15" actId="962"/>
        <pc:sldMkLst>
          <pc:docMk/>
          <pc:sldMk cId="3455594370" sldId="266"/>
        </pc:sldMkLst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6:12:49.451" v="24" actId="962"/>
        <pc:sldMkLst>
          <pc:docMk/>
          <pc:sldMk cId="2810341680" sldId="267"/>
        </pc:sldMkLst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6:13:00.471" v="28" actId="962"/>
        <pc:sldMkLst>
          <pc:docMk/>
          <pc:sldMk cId="682647253" sldId="268"/>
        </pc:sldMkLst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6:13:12.317" v="32" actId="962"/>
        <pc:sldMkLst>
          <pc:docMk/>
          <pc:sldMk cId="1346605594" sldId="269"/>
        </pc:sldMkLst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6:14:23.556" v="44" actId="14100"/>
        <pc:sldMkLst>
          <pc:docMk/>
          <pc:sldMk cId="439844571" sldId="271"/>
        </pc:sldMkLst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6T16:21:15.039" v="279" actId="20577"/>
        <pc:sldMkLst>
          <pc:docMk/>
          <pc:sldMk cId="371903442" sldId="273"/>
        </pc:sldMkLst>
        <pc:spChg chg="mod">
          <ac:chgData name="Felix Freter" userId="31fb9605393e79cd" providerId="LiveId" clId="{42CBECDB-49FA-44E2-B180-4F52FC29FA98}" dt="2023-06-26T16:19:01.093" v="139" actId="21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6T16:21:15.039" v="279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6T16:20:28.661" v="215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mod modCrop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8" creationId="{A5A07B5C-A0AE-44FC-606C-D74C8F588D4B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9" creationId="{0350C4C6-56E2-B05B-27E4-7D0460AB2528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10" creationId="{2E30903F-D9EC-6152-52E8-2AEA6319C9D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modSp mod">
        <pc:chgData name="Felix Freter" userId="31fb9605393e79cd" providerId="LiveId" clId="{42CBECDB-49FA-44E2-B180-4F52FC29FA98}" dt="2023-06-26T16:19:37.982" v="150" actId="21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</pc:sldChg>
      <pc:sldChg chg="addSp delSp modSp mod modClrScheme chgLayout">
        <pc:chgData name="Felix Freter" userId="31fb9605393e79cd" providerId="LiveId" clId="{42CBECDB-49FA-44E2-B180-4F52FC29FA98}" dt="2023-06-26T16:21:46.944" v="29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mod">
          <ac:chgData name="Felix Freter" userId="31fb9605393e79cd" providerId="LiveId" clId="{42CBECDB-49FA-44E2-B180-4F52FC29FA98}" dt="2023-06-26T16:21:44.018" v="288"/>
          <ac:picMkLst>
            <pc:docMk/>
            <pc:sldMk cId="1768358898" sldId="275"/>
            <ac:picMk id="11" creationId="{F3DCBFA2-74EA-D9AD-6A20-19AE71D181EA}"/>
          </ac:picMkLst>
        </pc:picChg>
        <pc:picChg chg="add mod">
          <ac:chgData name="Felix Freter" userId="31fb9605393e79cd" providerId="LiveId" clId="{42CBECDB-49FA-44E2-B180-4F52FC29FA98}" dt="2023-06-26T16:21:46.944" v="290"/>
          <ac:picMkLst>
            <pc:docMk/>
            <pc:sldMk cId="1768358898" sldId="275"/>
            <ac:picMk id="12" creationId="{9BB45B26-2F36-0C85-B993-11FE7637BCA9}"/>
          </ac:picMkLst>
        </pc:picChg>
      </pc:sldChg>
      <pc:sldChg chg="addSp delSp modSp mod">
        <pc:chgData name="Felix Freter" userId="31fb9605393e79cd" providerId="LiveId" clId="{42CBECDB-49FA-44E2-B180-4F52FC29FA98}" dt="2023-06-26T16:34:08.760" v="565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6:34:08.760" v="565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6T16:48:59.830" v="1148" actId="20577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mod">
          <ac:chgData name="Felix Freter" userId="31fb9605393e79cd" providerId="LiveId" clId="{42CBECDB-49FA-44E2-B180-4F52FC29FA98}" dt="2023-06-26T16:32:01.559" v="496" actId="962"/>
          <ac:picMkLst>
            <pc:docMk/>
            <pc:sldMk cId="534746438" sldId="280"/>
            <ac:picMk id="8" creationId="{D2BB49F5-EB55-7C98-2D3C-F04A70FFE6F1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6:36:17.231" v="623" actId="14100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6:36:08.134" v="621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mod">
        <pc:chgData name="Felix Freter" userId="31fb9605393e79cd" providerId="LiveId" clId="{42CBECDB-49FA-44E2-B180-4F52FC29FA98}" dt="2023-06-26T16:47:51.463" v="1113" actId="2710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mod">
        <pc:chgData name="Felix Freter" userId="31fb9605393e79cd" providerId="LiveId" clId="{42CBECDB-49FA-44E2-B180-4F52FC29FA98}" dt="2023-06-26T16:49:24.919" v="1198" actId="2057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Sp delSp modSp mod">
        <pc:chgData name="Felix Freter" userId="31fb9605393e79cd" providerId="LiveId" clId="{42CBECDB-49FA-44E2-B180-4F52FC29FA98}" dt="2023-06-26T16:50:14.713" v="1240" actId="2710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mod">
        <pc:chgData name="Felix Freter" userId="31fb9605393e79cd" providerId="LiveId" clId="{42CBECDB-49FA-44E2-B180-4F52FC29FA98}" dt="2023-06-26T16:58:12.694" v="1555" actId="2057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mod">
        <pc:chgData name="Felix Freter" userId="31fb9605393e79cd" providerId="LiveId" clId="{42CBECDB-49FA-44E2-B180-4F52FC29FA98}" dt="2023-06-26T17:00:12.949" v="1772" actId="2057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mod">
        <pc:chgData name="Felix Freter" userId="31fb9605393e79cd" providerId="LiveId" clId="{42CBECDB-49FA-44E2-B180-4F52FC29FA98}" dt="2023-06-26T17:00:25.502" v="1778" actId="2057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mod">
        <pc:chgData name="Felix Freter" userId="31fb9605393e79cd" providerId="LiveId" clId="{42CBECDB-49FA-44E2-B180-4F52FC29FA98}" dt="2023-06-26T17:03:59.498" v="1961" actId="2057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mod">
        <pc:chgData name="Felix Freter" userId="31fb9605393e79cd" providerId="LiveId" clId="{42CBECDB-49FA-44E2-B180-4F52FC29FA98}" dt="2023-06-26T17:04:14.184" v="1963" actId="2057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mod">
        <pc:chgData name="Felix Freter" userId="31fb9605393e79cd" providerId="LiveId" clId="{42CBECDB-49FA-44E2-B180-4F52FC29FA98}" dt="2023-06-26T17:05:41.298" v="2079" actId="2710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6:12:16.865" v="20" actId="167"/>
        <pc:sldMkLst>
          <pc:docMk/>
          <pc:sldMk cId="3290878424" sldId="302"/>
        </pc:sldMkLst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addSp delSp modSp mod">
        <pc:chgData name="Felix Freter" userId="31fb9605393e79cd" providerId="LiveId" clId="{42CBECDB-49FA-44E2-B180-4F52FC29FA98}" dt="2023-06-26T16:13:38.852" v="37" actId="167"/>
        <pc:sldMkLst>
          <pc:docMk/>
          <pc:sldMk cId="642977302" sldId="310"/>
        </pc:sldMkLst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">
        <pc:chgData name="Felix Freter" userId="31fb9605393e79cd" providerId="LiveId" clId="{42CBECDB-49FA-44E2-B180-4F52FC29FA98}" dt="2023-06-26T17:06:17.108" v="2084" actId="962"/>
        <pc:sldMkLst>
          <pc:docMk/>
          <pc:sldMk cId="2101870381" sldId="314"/>
        </pc:sldMkLst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">
          <ac:chgData name="Felix Freter" userId="31fb9605393e79cd" providerId="LiveId" clId="{42CBECDB-49FA-44E2-B180-4F52FC29FA98}" dt="2023-06-26T17:06:17.108" v="2084" actId="96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6T16:19:14.315" v="142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6:19:02.618" v="140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mod">
          <ac:chgData name="Felix Freter" userId="31fb9605393e79cd" providerId="LiveId" clId="{42CBECDB-49FA-44E2-B180-4F52FC29FA98}" dt="2023-06-26T16:18:35.578" v="93"/>
          <ac:picMkLst>
            <pc:docMk/>
            <pc:sldMk cId="1810704062" sldId="315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6:19:49.047" v="164" actId="20577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6:19:41.467" v="152" actId="27636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mod">
          <ac:chgData name="Felix Freter" userId="31fb9605393e79cd" providerId="LiveId" clId="{42CBECDB-49FA-44E2-B180-4F52FC29FA98}" dt="2023-06-26T16:19:33.904" v="149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6:53:06.723" v="1316" actId="2710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26.06.2023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26.06.2023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4F0BD516-5B1A-4AE7-AFE2-CE89B5DBEF61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191897-1868-483D-990A-0F1DED3B3B3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28643D8-F98B-4B4F-B53F-AABEA3C7EFF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8A0E1B3-E0B9-472D-A555-C0F3D9195F58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CF4E10-9CC5-409E-AE1A-6FB2D57CAEE7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C4207-26C8-4DB9-B8F3-3F55EAF05535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99CC6-55B6-4C42-B4AB-77AD9A38DE7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4CD68-10DD-451B-ABA4-04DD340E167D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CC2EE321-BC97-449D-AC4F-65292375557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352F4D-CD7C-4CC3-A827-263C2278972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97F13F2-C194-49CC-B346-A4019757E99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17688E-6037-47E4-8DB0-BFE4DC9F6D05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3EABF-B266-4AEA-BDFB-7924A5F188B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DFF40-1DEC-4010-B83C-F60B6B8E5FB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4CFD43-3340-43A1-B657-C5CC37A8FFBE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03FB0-AB3C-40B7-8049-470C8F5E52BC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2BFC0-3E39-4B38-A8C7-EF0A7CD91104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74DB3F3-9252-4F9D-A60A-0ED70BE80A3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Ein logistischer Klassifikationsansatz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endParaRPr lang="de-DE" dirty="0"/>
          </a:p>
          <a:p>
            <a:r>
              <a:rPr lang="de-DE" u="sng" dirty="0"/>
              <a:t>Idee:</a:t>
            </a:r>
          </a:p>
          <a:p>
            <a:r>
              <a:rPr lang="de-DE"/>
              <a:t>Logarithmische Transformation auf </a:t>
            </a:r>
            <a:r>
              <a:rPr lang="de-DE" err="1"/>
              <a:t>age</a:t>
            </a:r>
            <a:r>
              <a:rPr lang="de-DE" dirty="0"/>
              <a:t> und </a:t>
            </a:r>
            <a:r>
              <a:rPr lang="de-DE" err="1"/>
              <a:t>fnlwgt</a:t>
            </a:r>
            <a:endParaRPr lang="de-DE"/>
          </a:p>
        </p:txBody>
      </p:sp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BB6AFFE-2688-B3FC-A207-D4A1EC0D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Diagramm, Screenshot, Reihe, Plan enthält.&#10;&#10;Automatisch generierte Beschreibung">
            <a:extLst>
              <a:ext uri="{FF2B5EF4-FFF2-40B4-BE49-F238E27FC236}">
                <a16:creationId xmlns:a16="http://schemas.microsoft.com/office/drawing/2014/main" id="{753B8A38-8766-1C21-8209-21E735D7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u="sng" dirty="0"/>
          </a:p>
          <a:p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 marL="285750" indent="-285750">
              <a:buChar char="•"/>
            </a:pPr>
            <a:endParaRPr lang="de-DE" dirty="0"/>
          </a:p>
          <a:p>
            <a:r>
              <a:rPr lang="de-DE" u="sng" dirty="0"/>
              <a:t>Lösung: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09769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AC10B36D-B700-58EB-8AB3-214770C8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925050" y="3429000"/>
            <a:ext cx="1581150" cy="19184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  <a:endParaRPr lang="en-GB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/>
          </a:p>
        </p:txBody>
      </p:sp>
      <p:pic>
        <p:nvPicPr>
          <p:cNvPr id="7" name="Inhaltsplatzhalter 6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617AE65A-7B88-F548-EA09-25602CB9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pic>
        <p:nvPicPr>
          <p:cNvPr id="8" name="Inhaltsplatzhalter 7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AA2612-5F7E-A549-435C-D537D8CA3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CE57C47-B109-53A6-DACF-1C71FBA7E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05CB3FF-7204-DA93-6C43-13873F8F9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282358B-6D4A-4712-0FCF-A2BBE28C4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945" y="1287617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US" dirty="0"/>
          </a:p>
          <a:p>
            <a:r>
              <a:rPr lang="en-US" dirty="0" err="1"/>
              <a:t>Datensatz</a:t>
            </a:r>
            <a:endParaRPr lang="en-US" dirty="0"/>
          </a:p>
          <a:p>
            <a:pPr lvl="1"/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/>
            <a:r>
              <a:rPr lang="en-US" dirty="0"/>
              <a:t>Data transformation</a:t>
            </a:r>
          </a:p>
          <a:p>
            <a:pPr lvl="1"/>
            <a:r>
              <a:rPr lang="en-US" dirty="0"/>
              <a:t>Preprocessing</a:t>
            </a:r>
          </a:p>
          <a:p>
            <a:r>
              <a:rPr lang="en-US" dirty="0"/>
              <a:t>PCA</a:t>
            </a:r>
          </a:p>
          <a:p>
            <a:r>
              <a:rPr lang="en-US" dirty="0" err="1"/>
              <a:t>Clusteranalyse</a:t>
            </a:r>
            <a:endParaRPr lang="en-US" dirty="0"/>
          </a:p>
          <a:p>
            <a:r>
              <a:rPr lang="en-US" dirty="0"/>
              <a:t>Logit Modell</a:t>
            </a:r>
          </a:p>
          <a:p>
            <a:r>
              <a:rPr lang="en-US" dirty="0"/>
              <a:t>Random Forest</a:t>
            </a:r>
          </a:p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Clusteranalyse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Unsupervised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-Learning-Technik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Visualisierungsmethode</a:t>
            </a:r>
            <a:endParaRPr lang="de-DE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K-</a:t>
            </a:r>
            <a:r>
              <a:rPr lang="de-DE" sz="1600" b="1" dirty="0" err="1"/>
              <a:t>Means</a:t>
            </a:r>
            <a:r>
              <a:rPr lang="de-DE" sz="1600" b="1" dirty="0"/>
              <a:t> Clustering</a:t>
            </a:r>
          </a:p>
          <a:p>
            <a:r>
              <a:rPr lang="de-DE" sz="16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600" b="1" dirty="0"/>
              <a:t>Warum haben wir die K-Mean Clustering Methode ausgewählt?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Sehr beliebter und gut erforschter Algorithmus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Verständliches</a:t>
            </a:r>
            <a:r>
              <a:rPr lang="en-US" sz="1600" dirty="0"/>
              <a:t> </a:t>
            </a:r>
            <a:r>
              <a:rPr lang="en-US" sz="1600" dirty="0" err="1"/>
              <a:t>Verfahren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</a:t>
            </a:r>
            <a:r>
              <a:rPr lang="en-US" sz="1600" dirty="0" err="1"/>
              <a:t>schnellen</a:t>
            </a:r>
            <a:r>
              <a:rPr lang="en-US" sz="1600" dirty="0"/>
              <a:t> </a:t>
            </a:r>
            <a:r>
              <a:rPr lang="en-US" sz="1600" dirty="0" err="1"/>
              <a:t>Implementierung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K-Means </a:t>
            </a:r>
            <a:r>
              <a:rPr lang="en-US" sz="2400" dirty="0" err="1"/>
              <a:t>kann</a:t>
            </a:r>
            <a:r>
              <a:rPr lang="en-US" sz="2400" dirty="0"/>
              <a:t> </a:t>
            </a:r>
            <a:r>
              <a:rPr lang="en-US" sz="2400" dirty="0" err="1"/>
              <a:t>nur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den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Variablen</a:t>
            </a:r>
            <a:r>
              <a:rPr lang="en-US" sz="2400" dirty="0"/>
              <a:t> </a:t>
            </a:r>
            <a:r>
              <a:rPr lang="en-US" sz="2400" dirty="0" err="1"/>
              <a:t>angewendet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ea typeface="+mn-lt"/>
                <a:cs typeface="+mn-lt"/>
              </a:rPr>
              <a:t>Scatterplots: Die Punkte sind gemäß dem Einkommen gefärbt</a:t>
            </a:r>
            <a:endParaRPr lang="en-US" sz="2400" dirty="0"/>
          </a:p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pic>
        <p:nvPicPr>
          <p:cNvPr id="9" name="Inhaltsplatzhalter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FF31075-D4C1-B9A1-02BB-BC74EEE097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0615"/>
          <a:stretch/>
        </p:blipFill>
        <p:spPr>
          <a:xfrm>
            <a:off x="6537472" y="3132138"/>
            <a:ext cx="460345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de-DE" sz="2400" dirty="0"/>
              <a:t>K-</a:t>
            </a:r>
            <a:r>
              <a:rPr lang="de-DE" sz="2400" dirty="0" err="1"/>
              <a:t>Means</a:t>
            </a:r>
            <a:r>
              <a:rPr lang="de-DE" sz="2400" dirty="0"/>
              <a:t> Plots: Die Punkte sind von der K-</a:t>
            </a:r>
            <a:r>
              <a:rPr lang="de-DE" sz="2400" dirty="0" err="1"/>
              <a:t>Means</a:t>
            </a:r>
            <a:r>
              <a:rPr lang="de-DE" sz="2400" dirty="0"/>
              <a:t> in zwei Gruppen aufgeteilt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sz="2400" dirty="0"/>
              <a:t>Die zwei Gruppen der K-</a:t>
            </a:r>
            <a:r>
              <a:rPr lang="de-DE" sz="2400" dirty="0" err="1"/>
              <a:t>Means</a:t>
            </a:r>
            <a:r>
              <a:rPr lang="de-DE" sz="24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9379228-20AD-11A8-AC5A-B0A6D726B7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092"/>
          <a:stretch/>
        </p:blipFill>
        <p:spPr>
          <a:xfrm>
            <a:off x="6576033" y="3132138"/>
            <a:ext cx="452633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loss vs. capital gain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Hours per week vs. capital loss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extplatzhalter 17">
            <a:extLst>
              <a:ext uri="{FF2B5EF4-FFF2-40B4-BE49-F238E27FC236}">
                <a16:creationId xmlns:a16="http://schemas.microsoft.com/office/drawing/2014/main" id="{ED102ABE-DE00-AF06-8DD1-BF5FC9FDCD97}"/>
              </a:ext>
            </a:extLst>
          </p:cNvPr>
          <p:cNvSpPr txBox="1">
            <a:spLocks/>
          </p:cNvSpPr>
          <p:nvPr/>
        </p:nvSpPr>
        <p:spPr>
          <a:xfrm>
            <a:off x="685799" y="1775517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5A07B5C-A0AE-44FC-606C-D74C8F58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4"/>
          <a:stretch/>
        </p:blipFill>
        <p:spPr>
          <a:xfrm>
            <a:off x="8054251" y="3264111"/>
            <a:ext cx="3456431" cy="2347736"/>
          </a:xfrm>
          <a:prstGeom prst="rect">
            <a:avLst/>
          </a:prstGeom>
        </p:spPr>
      </p:pic>
      <p:pic>
        <p:nvPicPr>
          <p:cNvPr id="9" name="Grafik 8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0350C4C6-56E2-B05B-27E4-7D0460AB2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6587"/>
          <a:stretch/>
        </p:blipFill>
        <p:spPr>
          <a:xfrm>
            <a:off x="4366858" y="3264111"/>
            <a:ext cx="3459577" cy="2369859"/>
          </a:xfrm>
          <a:prstGeom prst="rect">
            <a:avLst/>
          </a:prstGeom>
        </p:spPr>
      </p:pic>
      <p:pic>
        <p:nvPicPr>
          <p:cNvPr id="10" name="Grafik 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2E30903F-D9EC-6152-52E8-2AEA6319C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4" b="200"/>
          <a:stretch/>
        </p:blipFill>
        <p:spPr>
          <a:xfrm>
            <a:off x="681318" y="3264111"/>
            <a:ext cx="3481420" cy="2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Capital-loss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13F5F79-5C5E-D991-CA2B-852AA88E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/>
          <a:stretch/>
        </p:blipFill>
        <p:spPr>
          <a:xfrm>
            <a:off x="667264" y="3364569"/>
            <a:ext cx="3456923" cy="2313829"/>
          </a:xfrm>
          <a:prstGeom prst="rect">
            <a:avLst/>
          </a:prstGeom>
        </p:spPr>
      </p:pic>
      <p:pic>
        <p:nvPicPr>
          <p:cNvPr id="7" name="Grafik 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066DF030-2964-3961-4C4E-6D8011C9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"/>
          <a:stretch/>
        </p:blipFill>
        <p:spPr>
          <a:xfrm>
            <a:off x="8022107" y="3380557"/>
            <a:ext cx="3456432" cy="2329741"/>
          </a:xfrm>
          <a:prstGeom prst="rect">
            <a:avLst/>
          </a:prstGeom>
        </p:spPr>
      </p:pic>
      <p:pic>
        <p:nvPicPr>
          <p:cNvPr id="9" name="Grafik 8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563B741-CC9F-62F1-5DE2-053F0E260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"/>
          <a:stretch/>
        </p:blipFill>
        <p:spPr>
          <a:xfrm>
            <a:off x="4356581" y="3356612"/>
            <a:ext cx="3452548" cy="2329741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 err="1"/>
              <a:t>fnlwgt</a:t>
            </a:r>
            <a:r>
              <a:rPr lang="en-GB" sz="1800" dirty="0"/>
              <a:t>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3DCBFA2-74EA-D9AD-6A20-19AE71D18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911" r="-53" b="-108"/>
          <a:stretch/>
        </p:blipFill>
        <p:spPr>
          <a:xfrm>
            <a:off x="1081430" y="3132138"/>
            <a:ext cx="4520514" cy="3086100"/>
          </a:xfrm>
          <a:prstGeom prst="rect">
            <a:avLst/>
          </a:prstGeom>
        </p:spPr>
      </p:pic>
      <p:pic>
        <p:nvPicPr>
          <p:cNvPr id="12" name="Inhaltsplatzhalter 11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9BB45B26-2F36-0C85-B993-11FE7637BC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4" t="6562" r="-203" b="-325"/>
          <a:stretch/>
        </p:blipFill>
        <p:spPr>
          <a:xfrm>
            <a:off x="6590206" y="3132138"/>
            <a:ext cx="449798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Einfache lineare Daten (skaliert)</a:t>
            </a:r>
          </a:p>
          <a:p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2BB49F5-EB55-7C98-2D3C-F04A70FF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85EBAF1-8B7D-3E03-BD44-A7338F34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C8113BC-51F1-2E14-6363-917583DE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81,91%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96026D-0E97-3165-3F2B-14658A52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391EE80-6F50-8A86-708D-C9804C1D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57B04A8-BDE0-EF60-9652-3C5980C9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pic>
        <p:nvPicPr>
          <p:cNvPr id="6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94E022A-1EEB-66B1-5D2C-F13861B6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84,19%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FC4FBAC-AE77-0271-355C-F2A7BC03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DE6B5D-734E-9890-F17E-49B6F7FF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8D41070-588E-323C-2051-09D08AE2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7" name="Inhaltsplatzhalter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097F888-D507-9189-100F-C83BB2C1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843" y="2193925"/>
            <a:ext cx="4024313" cy="4024313"/>
          </a:xfrm>
        </p:spPr>
      </p:pic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9864C-3B5C-CE5D-7CDE-5FA766F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DC563-584F-65E7-A207-8FC59E30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776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br>
              <a:rPr lang="de-DE" dirty="0"/>
            </a:br>
            <a:r>
              <a:rPr lang="de-DE" sz="1800" dirty="0" err="1"/>
              <a:t>upsampling</a:t>
            </a:r>
            <a:endParaRPr lang="en-GB" sz="1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80.11%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Einkommen werden gleichmäßiger erkannt</a:t>
            </a:r>
          </a:p>
        </p:txBody>
      </p:sp>
      <p:pic>
        <p:nvPicPr>
          <p:cNvPr id="9" name="Inhaltsplatzhalter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E1D85873-51E6-995A-C257-7A6308EA3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336690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/>
            <a:r>
              <a:rPr lang="en-US" dirty="0"/>
              <a:t>&lt; 50k </a:t>
            </a:r>
            <a:r>
              <a:rPr lang="de-DE" dirty="0"/>
              <a:t>$</a:t>
            </a:r>
          </a:p>
          <a:p>
            <a:pPr lvl="1"/>
            <a:r>
              <a:rPr lang="en-US" dirty="0"/>
              <a:t>&gt; 50k </a:t>
            </a:r>
            <a:r>
              <a:rPr lang="de-DE" dirty="0"/>
              <a:t>$</a:t>
            </a:r>
          </a:p>
          <a:p>
            <a:r>
              <a:rPr lang="de-DE" dirty="0"/>
              <a:t>Insgesamt 48.842 Personen</a:t>
            </a:r>
          </a:p>
          <a:p>
            <a:r>
              <a:rPr lang="de-DE" dirty="0"/>
              <a:t>14 Variablen inkl. Einkommen</a:t>
            </a:r>
          </a:p>
          <a:p>
            <a:r>
              <a:rPr lang="de-DE" dirty="0"/>
              <a:t>6 numerische Variablen</a:t>
            </a:r>
          </a:p>
          <a:p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pic>
        <p:nvPicPr>
          <p:cNvPr id="8" name="Inhaltsplatzhalter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B9CDD7E6-B28C-3401-C96D-1B48D14C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6"/>
            <a:ext cx="6510337" cy="5208270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pic>
        <p:nvPicPr>
          <p:cNvPr id="8" name="Inhaltsplatzhalter 7" descr="Ein Bild, das Text, Diagramm, Karte enthält.&#10;&#10;Automatisch generierte Beschreibung">
            <a:extLst>
              <a:ext uri="{FF2B5EF4-FFF2-40B4-BE49-F238E27FC236}">
                <a16:creationId xmlns:a16="http://schemas.microsoft.com/office/drawing/2014/main" id="{40B623B9-B4F5-5767-479A-C82A69A8E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455" y="746125"/>
            <a:ext cx="5739152" cy="5472113"/>
          </a:xfrm>
        </p:spPr>
      </p:pic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819</Words>
  <Application>Microsoft Office PowerPoint</Application>
  <PresentationFormat>Breitbild</PresentationFormat>
  <Paragraphs>212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BACKUP</vt:lpstr>
      <vt:lpstr>Logit Modell 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Felix Freter</cp:lastModifiedBy>
  <cp:revision>132</cp:revision>
  <dcterms:created xsi:type="dcterms:W3CDTF">2023-06-20T17:31:58Z</dcterms:created>
  <dcterms:modified xsi:type="dcterms:W3CDTF">2023-06-26T17:58:36Z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